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5" r:id="rId6"/>
    <p:sldId id="1146" r:id="rId7"/>
    <p:sldId id="114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本文是史密斯老师让同学们谈论父母的工作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并告诉学生们不管做什么工作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都有自己的价值。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994" y="872808"/>
            <a:ext cx="10570424" cy="136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057788"/>
              </p:ext>
            </p:extLst>
          </p:nvPr>
        </p:nvGraphicFramePr>
        <p:xfrm>
          <a:off x="360854" y="800022"/>
          <a:ext cx="11521280" cy="5619369"/>
        </p:xfrm>
        <a:graphic>
          <a:graphicData uri="http://schemas.openxmlformats.org/drawingml/2006/table">
            <a:tbl>
              <a:tblPr firstRow="1" firstCol="1" bandRow="1"/>
              <a:tblGrid>
                <a:gridCol w="3502104">
                  <a:extLst>
                    <a:ext uri="{9D8B030D-6E8A-4147-A177-3AD203B41FA5}">
                      <a16:colId xmlns:a16="http://schemas.microsoft.com/office/drawing/2014/main" val="595845292"/>
                    </a:ext>
                  </a:extLst>
                </a:gridCol>
                <a:gridCol w="8019176">
                  <a:extLst>
                    <a:ext uri="{9D8B030D-6E8A-4147-A177-3AD203B41FA5}">
                      <a16:colId xmlns:a16="http://schemas.microsoft.com/office/drawing/2014/main" val="374358841"/>
                    </a:ext>
                  </a:extLst>
                </a:gridCol>
              </a:tblGrid>
              <a:tr h="1036319">
                <a:tc rowSpan="4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sz="2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altLang="zh-CN" sz="22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Mrs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Smith</a:t>
                      </a:r>
                      <a:endParaRPr lang="en-US" sz="2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Hello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boys and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girls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talk about our parents’ jobs in this class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doesn’t matter what kind of </a:t>
                      </a:r>
                      <a:r>
                        <a:rPr lang="en-US" sz="22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jobs your parents </a:t>
                      </a:r>
                      <a:r>
                        <a:rPr lang="en-US" sz="22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2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2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make our city a better </a:t>
                      </a:r>
                      <a:r>
                        <a:rPr lang="en-US" sz="22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en-US" sz="22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2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make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contributions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贡献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us, and everyone should take pride in them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421" marR="154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77913" indent="0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father is a basketball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coach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often teaches me how to play basketball in the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gym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mother is a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nurse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cares a lot about her patients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421" marR="154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537084"/>
                  </a:ext>
                </a:extLst>
              </a:tr>
              <a:tr h="148510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77913" indent="0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father is a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scientist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works in a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lab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want to be a scientist like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him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mother is a middle school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loves her students very much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421" marR="154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8871213"/>
                  </a:ext>
                </a:extLst>
              </a:tr>
              <a:tr h="14485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77913" indent="0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077913" algn="l"/>
                          <a:tab pos="513080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 is a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pilot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takes people to different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places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mother is a TV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reporter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very busy so they have little time to be with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still, I love them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421" marR="154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0224696"/>
                  </a:ext>
                </a:extLst>
              </a:tr>
              <a:tr h="142097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77913" indent="0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987425" algn="l"/>
                          <a:tab pos="5130800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parents are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cleaners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matter how bad the weather is, they get outside early in the morning and clean the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streets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prepare breakfast for them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421" marR="154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7404232"/>
                  </a:ext>
                </a:extLst>
              </a:tr>
            </a:tbl>
          </a:graphicData>
        </a:graphic>
      </p:graphicFrame>
      <p:pic>
        <p:nvPicPr>
          <p:cNvPr id="3" name="ef5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863505"/>
            <a:ext cx="528113" cy="1290943"/>
          </a:xfrm>
          <a:prstGeom prst="rect">
            <a:avLst/>
          </a:prstGeom>
        </p:spPr>
      </p:pic>
      <p:pic>
        <p:nvPicPr>
          <p:cNvPr id="4" name="ef58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059582" y="912387"/>
            <a:ext cx="699962" cy="694627"/>
          </a:xfrm>
          <a:prstGeom prst="rect">
            <a:avLst/>
          </a:prstGeom>
        </p:spPr>
      </p:pic>
      <p:pic>
        <p:nvPicPr>
          <p:cNvPr id="5" name="ef59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4013820" y="2154448"/>
            <a:ext cx="676924" cy="925699"/>
          </a:xfrm>
          <a:prstGeom prst="rect">
            <a:avLst/>
          </a:prstGeom>
        </p:spPr>
      </p:pic>
      <p:pic>
        <p:nvPicPr>
          <p:cNvPr id="6" name="ef60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4013820" y="3627581"/>
            <a:ext cx="803098" cy="880048"/>
          </a:xfrm>
          <a:prstGeom prst="rect">
            <a:avLst/>
          </a:prstGeom>
        </p:spPr>
      </p:pic>
      <p:pic>
        <p:nvPicPr>
          <p:cNvPr id="7" name="ef61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4074580" y="5115492"/>
            <a:ext cx="697421" cy="92269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992249" y="1595851"/>
            <a:ext cx="7825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Alina</a:t>
            </a:r>
            <a:endParaRPr lang="zh-CN" altLang="en-US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47125" y="3025632"/>
            <a:ext cx="724877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Sally</a:t>
            </a:r>
            <a:endParaRPr lang="zh-CN" altLang="en-US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64263" y="4566260"/>
            <a:ext cx="7264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Judy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874801" y="6053226"/>
            <a:ext cx="10695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Edward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the conversation probably take 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street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hotel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bank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348880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推理判断题。根据表格左侧的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en-US" altLang="zh-CN" sz="2400" dirty="0" err="1">
                <a:cs typeface="Times New Roman" panose="02020603050405020304" pitchFamily="18" charset="0"/>
              </a:rPr>
              <a:t>Hello,boys</a:t>
            </a:r>
            <a:r>
              <a:rPr lang="en-US" altLang="zh-CN" sz="2400" dirty="0">
                <a:cs typeface="Times New Roman" panose="02020603050405020304" pitchFamily="18" charset="0"/>
              </a:rPr>
              <a:t> and girls. Let’s talk about our parents’ jobs in this class.”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同学们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你们好。让我们在这节课上谈谈我们父母的工作。</a:t>
            </a:r>
            <a:r>
              <a:rPr lang="zh-CN" altLang="zh-CN" sz="2400" dirty="0">
                <a:cs typeface="Times New Roman" panose="02020603050405020304" pitchFamily="18" charset="0"/>
              </a:rPr>
              <a:t>）可推知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这段话应该发生在教室里。故选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Judy’s parents have little time to be with 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have different jobs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are very busy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Judy loves her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Judy’s parents are nice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46882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细节理解题。根据表格右侧第三栏的</a:t>
            </a:r>
            <a:r>
              <a:rPr lang="en-US" altLang="zh-CN" sz="2400" dirty="0">
                <a:cs typeface="Times New Roman" panose="02020603050405020304" pitchFamily="18" charset="0"/>
              </a:rPr>
              <a:t>“They are very busy so they have little time to be with me.”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他们很忙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所以很少有时间陪我。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是因为他们很忙。故选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Smith wants to tell the students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jobs have different values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 to help our parents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 people have different jobs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 only learn from our parents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8622" y="8548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19006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推理判断题。根据表格左侧的</a:t>
            </a:r>
            <a:r>
              <a:rPr lang="en-US" altLang="zh-CN" sz="2400" dirty="0">
                <a:cs typeface="Times New Roman" panose="02020603050405020304" pitchFamily="18" charset="0"/>
              </a:rPr>
              <a:t>“It doesn’t matter what kind of jobs your parents have. They make our city a better place. They make great contributions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贡献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to </a:t>
            </a:r>
            <a:r>
              <a:rPr lang="en-US" altLang="zh-CN" sz="2400" dirty="0" err="1">
                <a:cs typeface="Times New Roman" panose="02020603050405020304" pitchFamily="18" charset="0"/>
              </a:rPr>
              <a:t>us,and</a:t>
            </a:r>
            <a:r>
              <a:rPr lang="en-US" altLang="zh-CN" sz="2400" dirty="0">
                <a:cs typeface="Times New Roman" panose="02020603050405020304" pitchFamily="18" charset="0"/>
              </a:rPr>
              <a:t> everyone should take pride in them.”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你父母做什么工作并不重要。他们让我们的城市变得更美好。他们为我们做出了巨大的贡献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每个人都应该为他们感到骄傲。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史密斯老师想告诉学生们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不同的工作有不同的价值。故选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620" y="2420888"/>
            <a:ext cx="11484352" cy="1684232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973263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本文渗透培养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职业平等观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劳动价值观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素养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强调所有职业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清洁工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护士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飞行员等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对社会的贡献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引导学生理解并尊重父母职业价值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培养其社会责任感与家庭感恩意识。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素养考向.eps" descr="id:21474869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19" y="2574215"/>
            <a:ext cx="1837451" cy="35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1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312</Words>
  <Application>Microsoft Office PowerPoint</Application>
  <PresentationFormat>自定义</PresentationFormat>
  <Paragraphs>37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460</cp:revision>
  <dcterms:created xsi:type="dcterms:W3CDTF">2020-11-06T05:24:00Z</dcterms:created>
  <dcterms:modified xsi:type="dcterms:W3CDTF">2025-09-17T09:17:06Z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